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82296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246888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9184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411480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493776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3A4B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0" y="256032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800" kern="0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FAKTOMAT.CZ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14400" y="1005840"/>
            <a:ext cx="73152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5F5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Bylo jednou</a:t>
            </a:r>
            <a:endParaRPr lang="en-US" sz="5200" dirty="0"/>
          </a:p>
          <a:p>
            <a:pPr algn="ctr" indent="0" marL="0">
              <a:buNone/>
            </a:pPr>
            <a:r>
              <a:rPr lang="en-US" sz="5200" b="1" dirty="0">
                <a:solidFill>
                  <a:srgbClr val="F5F5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jedno headline</a:t>
            </a:r>
            <a:endParaRPr lang="en-US" sz="5200" dirty="0"/>
          </a:p>
        </p:txBody>
      </p:sp>
      <p:sp>
        <p:nvSpPr>
          <p:cNvPr id="23" name="Text 21"/>
          <p:cNvSpPr/>
          <p:nvPr/>
        </p:nvSpPr>
        <p:spPr>
          <a:xfrm>
            <a:off x="1371600" y="32461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Jak nás nadpisy manipulují dřív, než začneme číst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1005840" y="3977640"/>
            <a:ext cx="2194560" cy="502920"/>
          </a:xfrm>
          <a:prstGeom prst="rect">
            <a:avLst/>
          </a:prstGeom>
          <a:solidFill>
            <a:srgbClr val="16214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1005840" y="397764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F5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1️⃣  Jen nadpis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3474720" y="3977640"/>
            <a:ext cx="2194560" cy="502920"/>
          </a:xfrm>
          <a:prstGeom prst="rect">
            <a:avLst/>
          </a:prstGeom>
          <a:solidFill>
            <a:srgbClr val="16214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474720" y="397764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F5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2️⃣  Celý článek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943600" y="3977640"/>
            <a:ext cx="2194560" cy="502920"/>
          </a:xfrm>
          <a:prstGeom prst="rect">
            <a:avLst/>
          </a:prstGeom>
          <a:solidFill>
            <a:srgbClr val="16214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943600" y="397764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F5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3️⃣  Skutečný kontext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0" y="4864608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Vzdělávací formát mediální gramotnosti | 3 případy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621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F1B35"/>
          </a:solidFill>
          <a:ln w="12700">
            <a:solidFill>
              <a:srgbClr val="0F1B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PŘÍPAD 3  ·  📄 ČLÁNEK ODKRYT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Studie potvrdila: Děti hrající videohry mají prokazatelně horší výsledky ve škole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5120640" cy="1143000"/>
          </a:xfrm>
          <a:prstGeom prst="rect">
            <a:avLst/>
          </a:prstGeom>
          <a:solidFill>
            <a:srgbClr val="252D45"/>
          </a:solidFill>
          <a:ln w="12700">
            <a:solidFill>
              <a:srgbClr val="2E3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914400"/>
            <a:ext cx="64008" cy="11430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960120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PEREX / OBSAH ČLÁNKU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1234440"/>
            <a:ext cx="47548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Výzkumníci z americké univerzity sledovali 1 200 studentů. Ti, kteří hráli hry déle než 5 hodin denně, měli průměrné GPA o 0,4 bodu nižší než nehrající vrstevníci.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65760" y="2176272"/>
            <a:ext cx="5120640" cy="2011680"/>
          </a:xfrm>
          <a:prstGeom prst="rect">
            <a:avLst/>
          </a:prstGeom>
          <a:solidFill>
            <a:srgbClr val="252D45"/>
          </a:solidFill>
          <a:ln w="12700">
            <a:solidFill>
              <a:srgbClr val="2E38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2402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ČLÁNEK TVRDÍ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94360" y="2560320"/>
            <a:ext cx="46634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Vzorek 1 200 studentů, korelace potvrzena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5+ hodin denně → nižší GPA o 0,4 bodu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Autoři doporučují limit max. 1 hodina / den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Článek uvádí: hry 'způsobují' zhoršení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715000" y="914400"/>
            <a:ext cx="3063240" cy="3246120"/>
          </a:xfrm>
          <a:prstGeom prst="rect">
            <a:avLst/>
          </a:prstGeom>
          <a:solidFill>
            <a:srgbClr val="200D1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833872" y="98755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🚩  CO ZAUJME POZORNÉHO ČTENÁŘE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833872" y="1389888"/>
            <a:ext cx="283464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Korelace ≠ kauzalita — to v nadpisu zmizí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5 hodin denně je extrémní outlier — norma je 1–2 h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Možná reverzní kauzalita: špatné výsledky → útěk do her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📖  1–2 h denně: studie ukazují neutrální nebo pozitivní vliv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Slovo 'způsobují' v textu studie není — jen v článku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432511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Odpovídá obsah tomu, co jste čekali podle nadpisu?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16B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14A3E"/>
          </a:solidFill>
          <a:ln w="12700">
            <a:solidFill>
              <a:srgbClr val="014A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PŘÍPAD 3  ·  🔍 KONTEXT ODKRYT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Studie potvrdila: Děti hrající videohry mají prokazatelně horší výsledky ve škole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8412480" cy="438912"/>
          </a:xfrm>
          <a:prstGeom prst="rect">
            <a:avLst/>
          </a:prstGeom>
          <a:solidFill>
            <a:srgbClr val="003B30"/>
          </a:solidFill>
          <a:ln w="19050">
            <a:solidFill>
              <a:srgbClr val="02A6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91440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MANIPULATIVNÍ TECHNIKA:   Záměna korelace za kauzalitu (correlation ≠ causation)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5760" y="1508760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508760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" y="1618488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STUDIE SKUTEČNĚ ŘÍKÁ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75488" y="1874520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Korelace u skupiny hrající 5+ h denně. Samotná studie výslovně uvádí, že kauzalitu nelze prokázat.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800600" y="1508760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00600" y="1508760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10328" y="1618488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REVERZNÍ KAUZALITA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910328" y="1874520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Žáci s horšími výsledky sahají po hrách jako úniku od stresu — hry nejsou příčina, ale symptom.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2770632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2770632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2880360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OSTATNÍ VÝZKUMY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75488" y="3136392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Meta-analýzy (Oxford, 2020): 1–2 h her denně → žádný negativní efekt na GPA, u chlapců mírně pozitivní vliv na prostorové myšlení.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00600" y="2770632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00600" y="2770632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10328" y="2880360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JAK POZNAT TUTO TECHNIKU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910328" y="3136392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Klíčová slova: 'způsobuje', 'potvrdila', 'prokazatelně'. Ptejte se: mohlo to být i naopak? Byly kontrolovány jiné proměnné?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3977640"/>
            <a:ext cx="5120640" cy="777240"/>
          </a:xfrm>
          <a:prstGeom prst="rect">
            <a:avLst/>
          </a:prstGeom>
          <a:solidFill>
            <a:srgbClr val="001E18"/>
          </a:solidFill>
          <a:ln w="25400">
            <a:solidFill>
              <a:srgbClr val="02A68A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02920" y="397764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5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VERDIKT: Studie korelaci dokládá. Článek ji bez důkazu přepisuje na příčinu a efekt — klasická chyba, která je ale záměrná.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715000" y="3977640"/>
            <a:ext cx="3063240" cy="777240"/>
          </a:xfrm>
          <a:prstGeom prst="rect">
            <a:avLst/>
          </a:prstGeom>
          <a:solidFill>
            <a:srgbClr val="001E18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833872" y="3977640"/>
            <a:ext cx="2834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Vymyslete jiný příklad, kde by korelace mohla svádět k chybnému závěru.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3A4B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5F5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 jsme se naučili?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229600" cy="914400"/>
          </a:xfrm>
          <a:prstGeom prst="rect">
            <a:avLst/>
          </a:prstGeom>
          <a:solidFill>
            <a:srgbClr val="252D45"/>
          </a:solidFill>
          <a:ln w="12700">
            <a:solidFill>
              <a:srgbClr val="2A32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73152" cy="914400"/>
          </a:xfrm>
          <a:prstGeom prst="rect">
            <a:avLst/>
          </a:prstGeom>
          <a:solidFill>
            <a:srgbClr val="E83A4B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234440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234440" y="126187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Strach + statistika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34440" y="162763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Relativní riziko vydávané za absolutní katastrofu. Emoce &gt; čísla.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solidFill>
            <a:srgbClr val="252D45"/>
          </a:solidFill>
          <a:ln w="12700">
            <a:solidFill>
              <a:srgbClr val="2A325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286000"/>
            <a:ext cx="73152" cy="9144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331720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234440" y="235915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Cherry-picking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234440" y="272491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Reálná data, záměrně vytržená z kontextu. Lež z vynechání.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383280"/>
            <a:ext cx="8229600" cy="914400"/>
          </a:xfrm>
          <a:prstGeom prst="rect">
            <a:avLst/>
          </a:prstGeom>
          <a:solidFill>
            <a:srgbClr val="252D45"/>
          </a:solidFill>
          <a:ln w="12700">
            <a:solidFill>
              <a:srgbClr val="2A325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383280"/>
            <a:ext cx="73152" cy="914400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429000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A6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234440" y="345643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Korelace = kauzalita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234440" y="382219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Souvislost vydávaná za příčinu. Nejčastější manipulace ve vědě.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1371600" y="4343400"/>
            <a:ext cx="6400800" cy="594360"/>
          </a:xfrm>
          <a:prstGeom prst="rect">
            <a:avLst/>
          </a:prstGeom>
          <a:solidFill>
            <a:srgbClr val="16214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371600" y="4343400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Pravidlo #1: Přečti celý článek. Ověř zdroj. Pak sdílej.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82296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246888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9184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411480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4937760"/>
            <a:ext cx="9144000" cy="0"/>
          </a:xfrm>
          <a:prstGeom prst="line">
            <a:avLst/>
          </a:prstGeom>
          <a:noFill/>
          <a:ln w="6350">
            <a:solidFill>
              <a:srgbClr val="1C1C1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E83A4B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0" y="146304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spc="1000" kern="0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FAKTOMAT.CZ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14400" y="214884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5F5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Čti. Ověřuj. Mysli.</a:t>
            </a:r>
            <a:endParaRPr lang="en-US" sz="4800" dirty="0"/>
          </a:p>
        </p:txBody>
      </p:sp>
      <p:sp>
        <p:nvSpPr>
          <p:cNvPr id="23" name="Text 21"/>
          <p:cNvSpPr/>
          <p:nvPr/>
        </p:nvSpPr>
        <p:spPr>
          <a:xfrm>
            <a:off x="1828800" y="33375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Vzdělávací platforma mediální gramotnosti pro ZŠ a SŠ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14400" y="41605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100" kern="0" dirty="0">
                <a:solidFill>
                  <a:srgbClr val="444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demagog.cz  ·  irozhlas.cz/overovna  ·  zvolsiinfo.cz  ·  manipulatori.cz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B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5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Jak tento formát funguje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8046720" cy="0"/>
          </a:xfrm>
          <a:prstGeom prst="line">
            <a:avLst/>
          </a:prstGeom>
          <a:noFill/>
          <a:ln w="25400">
            <a:solidFill>
              <a:srgbClr val="E83A4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11480" y="1143000"/>
            <a:ext cx="2560320" cy="3520440"/>
          </a:xfrm>
          <a:prstGeom prst="rect">
            <a:avLst/>
          </a:prstGeom>
          <a:solidFill>
            <a:srgbClr val="252D45"/>
          </a:solidFill>
          <a:ln w="12700">
            <a:solidFill>
              <a:srgbClr val="2E3857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11480" y="1143000"/>
            <a:ext cx="2560320" cy="73152"/>
          </a:xfrm>
          <a:prstGeom prst="rect">
            <a:avLst/>
          </a:prstGeom>
          <a:solidFill>
            <a:srgbClr val="E83A4B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61872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48640" y="171907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🗞️  ZOBRAZ NADPIS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212848"/>
            <a:ext cx="22860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Učitel ukáže jen nadpis článku. Žáci si ho přečtou a sdělí první dojem — co si myslí, že se stalo.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21208" y="3657600"/>
            <a:ext cx="2340864" cy="749808"/>
          </a:xfrm>
          <a:prstGeom prst="rect">
            <a:avLst/>
          </a:prstGeom>
          <a:solidFill>
            <a:srgbClr val="1A2240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76072" y="3675888"/>
            <a:ext cx="223113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„Co si myslíte, že se v článku píše?“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91840" y="1143000"/>
            <a:ext cx="2560320" cy="3520440"/>
          </a:xfrm>
          <a:prstGeom prst="rect">
            <a:avLst/>
          </a:prstGeom>
          <a:solidFill>
            <a:srgbClr val="252D45"/>
          </a:solidFill>
          <a:ln w="12700">
            <a:solidFill>
              <a:srgbClr val="2E3857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91840" y="1143000"/>
            <a:ext cx="2560320" cy="73152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29000" y="1261872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429000" y="171907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📄  ODKRYJ ČLÁNEK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429000" y="2212848"/>
            <a:ext cx="22860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Zobrazí se celý text. Přečteme spolu. Odpovídá obsah nadpisu? Kde jsou rozdíly?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401568" y="3657600"/>
            <a:ext cx="2340864" cy="749808"/>
          </a:xfrm>
          <a:prstGeom prst="rect">
            <a:avLst/>
          </a:prstGeom>
          <a:solidFill>
            <a:srgbClr val="1A2240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56432" y="3675888"/>
            <a:ext cx="223113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„Překvapilo vás něco? Co nadpis zamlčel?“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172200" y="1143000"/>
            <a:ext cx="2560320" cy="3520440"/>
          </a:xfrm>
          <a:prstGeom prst="rect">
            <a:avLst/>
          </a:prstGeom>
          <a:solidFill>
            <a:srgbClr val="252D45"/>
          </a:solidFill>
          <a:ln w="12700">
            <a:solidFill>
              <a:srgbClr val="2E3857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72200" y="1143000"/>
            <a:ext cx="2560320" cy="73152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09360" y="1261872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A6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309360" y="171907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🔍  PŘIDEJ KONTEXT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309360" y="2212848"/>
            <a:ext cx="22860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Odhalíme pozadí: zdroj, metodiku, záměr. Druhý moment překvapení — jak se změní hodnocení?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281928" y="3657600"/>
            <a:ext cx="2340864" cy="749808"/>
          </a:xfrm>
          <a:prstGeom prst="rect">
            <a:avLst/>
          </a:prstGeom>
          <a:solidFill>
            <a:srgbClr val="1A2240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36792" y="3675888"/>
            <a:ext cx="223113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„Změnilo by to váš postoj, kdybychom to věděli od začátku?“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3022092" y="2468880"/>
            <a:ext cx="2377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88888"/>
                </a:solidFill>
              </a:rPr>
              <a:t>▶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902452" y="2468880"/>
            <a:ext cx="2377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88888"/>
                </a:solidFill>
              </a:rPr>
              <a:t>▶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810"/>
          </a:solidFill>
          <a:ln w="12700">
            <a:solidFill>
              <a:srgbClr val="05081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256032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0" kern="0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PŘÍPAD 1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640080" y="960120"/>
            <a:ext cx="7863840" cy="2651760"/>
          </a:xfrm>
          <a:prstGeom prst="rect">
            <a:avLst/>
          </a:prstGeom>
          <a:solidFill>
            <a:srgbClr val="13182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960120"/>
            <a:ext cx="1920240" cy="347472"/>
          </a:xfrm>
          <a:prstGeom prst="rect">
            <a:avLst/>
          </a:prstGeom>
          <a:solidFill>
            <a:srgbClr val="E83A4B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96012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5F5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🗞️  NADPIS ČLÁNKU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6858000" y="960120"/>
            <a:ext cx="1645920" cy="347472"/>
          </a:xfrm>
          <a:prstGeom prst="rect">
            <a:avLst/>
          </a:prstGeom>
          <a:solidFill>
            <a:srgbClr val="162140"/>
          </a:solidFill>
          <a:ln w="6350">
            <a:solidFill>
              <a:srgbClr val="8888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0" y="960120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zdravotní web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822960" y="1371600"/>
            <a:ext cx="74980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F5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Lékaři bijí na poplach: Tato věc v každé domácnosti způsobuje rakovinu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2286000" y="3886200"/>
            <a:ext cx="4572000" cy="640080"/>
          </a:xfrm>
          <a:prstGeom prst="rect">
            <a:avLst/>
          </a:prstGeom>
          <a:solidFill>
            <a:srgbClr val="162140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286000" y="388620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Co si myslíte, že se v článku píše?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621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F1B35"/>
          </a:solidFill>
          <a:ln w="12700">
            <a:solidFill>
              <a:srgbClr val="0F1B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PŘÍPAD 1  ·  📄 ČLÁNEK ODKRYT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Lékaři bijí na poplach: Tato věc v každé domácnosti způsobuje rakovinu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5120640" cy="1143000"/>
          </a:xfrm>
          <a:prstGeom prst="rect">
            <a:avLst/>
          </a:prstGeom>
          <a:solidFill>
            <a:srgbClr val="252D45"/>
          </a:solidFill>
          <a:ln w="12700">
            <a:solidFill>
              <a:srgbClr val="2E3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914400"/>
            <a:ext cx="64008" cy="11430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960120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PEREX / OBSAH ČLÁNKU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1234440"/>
            <a:ext cx="47548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Nová studie sledovala 87 dobrovolníků a zjistila, že ti, kdo používali plastové nádoby s BPA, měli o 18 % vyšší hladiny zánětlivých markerů v krvi.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65760" y="2176272"/>
            <a:ext cx="5120640" cy="2011680"/>
          </a:xfrm>
          <a:prstGeom prst="rect">
            <a:avLst/>
          </a:prstGeom>
          <a:solidFill>
            <a:srgbClr val="252D45"/>
          </a:solidFill>
          <a:ln w="12700">
            <a:solidFill>
              <a:srgbClr val="2E38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2402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ČLÁNEK TVRDÍ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94360" y="2560320"/>
            <a:ext cx="46634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Studie měřila mikroplasty v krvi účastníků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Skupina s plasty měla vyšší záněty — o 18 %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Vědci doporučují přejít na sklo a nerez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Článek odkazuje na výzkum 'vědeckého institutu'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715000" y="914400"/>
            <a:ext cx="3063240" cy="3246120"/>
          </a:xfrm>
          <a:prstGeom prst="rect">
            <a:avLst/>
          </a:prstGeom>
          <a:solidFill>
            <a:srgbClr val="200D1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833872" y="98755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🚩  CO ZAUJME POZORNÉHO ČTENÁŘE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833872" y="1389888"/>
            <a:ext cx="283464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😟  Nadpis říká „rakovina“ — studie nic takového netvrdí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18 % = relativní nárůst zánětu, ne rizika rakoviny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  87 lidí je velmi malý vzorek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Odkaz na zdroj vede na stránku výrobce skleněného nádobí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  Kdo jsou „lékaři“ — žádná jména ani instituce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432511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Odpovídá obsah tomu, co jste čekali podle nadpisu?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16B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14A3E"/>
          </a:solidFill>
          <a:ln w="12700">
            <a:solidFill>
              <a:srgbClr val="014A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PŘÍPAD 1  ·  🔍 KONTEXT ODKRYT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Lékaři bijí na poplach: Tato věc v každé domácnosti způsobuje rakovinu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8412480" cy="438912"/>
          </a:xfrm>
          <a:prstGeom prst="rect">
            <a:avLst/>
          </a:prstGeom>
          <a:solidFill>
            <a:srgbClr val="003B30"/>
          </a:solidFill>
          <a:ln w="19050">
            <a:solidFill>
              <a:srgbClr val="02A6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91440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MANIPULATIVNÍ TECHNIKA:   Strach + statistická manipulace (absolutní vs. relativní riziko)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5760" y="1508760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508760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" y="1618488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ZDROJ STUDIE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75488" y="1874520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Výzkum financovala firma prodávající skleněné nádobí. Nevychází v recenzovaném časopise.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800600" y="1508760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00600" y="1508760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10328" y="1618488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SKUTEČNÁ DATA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910328" y="1874520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18 % = relativní nárůst zánětu u 87 lidí. Absolutní riziko rakoviny se vůbec neměřilo.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2770632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2770632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2880360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MAINSTREAM MEDICÍNA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75488" y="3136392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 IARC BPA klasifikují jako možný karcinogen jen ve velmi vysokých dávkách — ne při běžném používání.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00600" y="2770632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00600" y="2770632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10328" y="2880360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TECHNIKA STRACHU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910328" y="3136392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Slovo 'rakovina' v nadpisu zaručuje kliknutí. Obsah toto slovo nepoužívá — čtenář si ho domyslí sám.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3977640"/>
            <a:ext cx="5120640" cy="777240"/>
          </a:xfrm>
          <a:prstGeom prst="rect">
            <a:avLst/>
          </a:prstGeom>
          <a:solidFill>
            <a:srgbClr val="001E18"/>
          </a:solidFill>
          <a:ln w="25400">
            <a:solidFill>
              <a:srgbClr val="02A68A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02920" y="397764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5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VERDIKT: Článek zkresluje relativní statistiku na absolutní hrozbu a vydává zájem sponzora za vědecký poznatek.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715000" y="3977640"/>
            <a:ext cx="3063240" cy="777240"/>
          </a:xfrm>
          <a:prstGeom prst="rect">
            <a:avLst/>
          </a:prstGeom>
          <a:solidFill>
            <a:srgbClr val="001E18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833872" y="3977640"/>
            <a:ext cx="2834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Proč funguje strach lépe než fakta? Kde jste něco podobného viděli?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810"/>
          </a:solidFill>
          <a:ln w="12700">
            <a:solidFill>
              <a:srgbClr val="05081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256032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0" kern="0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PŘÍPAD 2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640080" y="960120"/>
            <a:ext cx="7863840" cy="2651760"/>
          </a:xfrm>
          <a:prstGeom prst="rect">
            <a:avLst/>
          </a:prstGeom>
          <a:solidFill>
            <a:srgbClr val="13182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960120"/>
            <a:ext cx="1920240" cy="347472"/>
          </a:xfrm>
          <a:prstGeom prst="rect">
            <a:avLst/>
          </a:prstGeom>
          <a:solidFill>
            <a:srgbClr val="E83A4B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96012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5F5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🗞️  NADPIS ČLÁNKU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6858000" y="960120"/>
            <a:ext cx="1645920" cy="347472"/>
          </a:xfrm>
          <a:prstGeom prst="rect">
            <a:avLst/>
          </a:prstGeom>
          <a:solidFill>
            <a:srgbClr val="162140"/>
          </a:solidFill>
          <a:ln w="6350">
            <a:solidFill>
              <a:srgbClr val="8888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0" y="960120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anonymní blog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822960" y="1371600"/>
            <a:ext cx="74980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F5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Šokující čísla: Přistěhovalci spáchali 40 % kriminality v hlavním městě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2286000" y="3886200"/>
            <a:ext cx="4572000" cy="640080"/>
          </a:xfrm>
          <a:prstGeom prst="rect">
            <a:avLst/>
          </a:prstGeom>
          <a:solidFill>
            <a:srgbClr val="162140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286000" y="388620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Co si myslíte, že se v článku píše?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621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F1B35"/>
          </a:solidFill>
          <a:ln w="12700">
            <a:solidFill>
              <a:srgbClr val="0F1B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PŘÍPAD 2  ·  📄 ČLÁNEK ODKRYT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Šokující čísla: Přistěhovalci spáchali 40 % kriminality v hlavním městě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5120640" cy="1143000"/>
          </a:xfrm>
          <a:prstGeom prst="rect">
            <a:avLst/>
          </a:prstGeom>
          <a:solidFill>
            <a:srgbClr val="252D45"/>
          </a:solidFill>
          <a:ln w="12700">
            <a:solidFill>
              <a:srgbClr val="2E3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914400"/>
            <a:ext cx="64008" cy="11430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960120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PEREX / OBSAH ČLÁNKU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1234440"/>
            <a:ext cx="47548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 odkazuje na výroční zprávu pražské policie. Tvrdí, že cizinci figurují jako podezřelí ve 40 % kapesních krádeží zaznamenaných v centru.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65760" y="2176272"/>
            <a:ext cx="5120640" cy="2011680"/>
          </a:xfrm>
          <a:prstGeom prst="rect">
            <a:avLst/>
          </a:prstGeom>
          <a:solidFill>
            <a:srgbClr val="252D45"/>
          </a:solidFill>
          <a:ln w="12700">
            <a:solidFill>
              <a:srgbClr val="2E38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2402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5C8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ČLÁNEK TVRDÍ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94360" y="2560320"/>
            <a:ext cx="46634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Číslo 40 % pochází z policejní zprávy — skutečné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Týká se kapesních krádeží v turistickém centru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Celková kriminalita v Praze je v 10letém minimu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Cizinci tvoří ~17 % obyvatel Prahy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715000" y="914400"/>
            <a:ext cx="3063240" cy="3246120"/>
          </a:xfrm>
          <a:prstGeom prst="rect">
            <a:avLst/>
          </a:prstGeom>
          <a:solidFill>
            <a:srgbClr val="200D1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833872" y="98755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🚩  CO ZAUJME POZORNÉHO ČTENÁŘE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833872" y="1389888"/>
            <a:ext cx="283464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„40 % kriminality“ ≠ 40 % kapesních krádeží v centru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🗂️  Kapesní krádeže jsou jen jeden typ z desítek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 Turistické centrum: pachatelé i oběti jsou z velké části turisté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📉  Celková kriminalita v textu vůbec nezazní
</a:t>
            </a:r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Blog je anonymní, registrován v zahraničí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432511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Odpovídá obsah tomu, co jste čekali podle nadpisu?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16B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14A3E"/>
          </a:solidFill>
          <a:ln w="12700">
            <a:solidFill>
              <a:srgbClr val="014A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PŘÍPAD 2  ·  🔍 KONTEXT ODKRYT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Šokující čísla: Přistěhovalci spáchali 40 % kriminality v hlavním městě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8412480" cy="438912"/>
          </a:xfrm>
          <a:prstGeom prst="rect">
            <a:avLst/>
          </a:prstGeom>
          <a:solidFill>
            <a:srgbClr val="003B30"/>
          </a:solidFill>
          <a:ln w="19050">
            <a:solidFill>
              <a:srgbClr val="02A6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91440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MANIPULATIVNÍ TECHNIKA:   Vytržení z kontextu (cherry-picking) + zavádějící generalizace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5760" y="1508760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508760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" y="1618488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ČÍSLO SKUTEČNĚ ZNAMENÁ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75488" y="1874520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40 % podíl u kapesních krádeží v 1. obvodu — specifická lokalita, specifický typ deliktu s turisty.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800600" y="1508760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00600" y="1508760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10328" y="1618488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CELKOVÝ OBRAZ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910328" y="1874520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Celková kriminalita v Praze klesá. Cizinci jsou nadreprezentováni jen u drobných krádeží, u násilné trestné činnosti podreprezentováni.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2770632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2770632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2880360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ZDROJ A ZÁMĚR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75488" y="3136392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Anonymní blog, doména registrovaná ve východní Evropě. Podobné weby mapuje manipulatori.cz.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00600" y="2770632"/>
            <a:ext cx="3977640" cy="1170432"/>
          </a:xfrm>
          <a:prstGeom prst="rect">
            <a:avLst/>
          </a:prstGeom>
          <a:solidFill>
            <a:srgbClr val="003B30"/>
          </a:solidFill>
          <a:ln w="12700">
            <a:solidFill>
              <a:srgbClr val="005A4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00600" y="2770632"/>
            <a:ext cx="3977640" cy="64008"/>
          </a:xfrm>
          <a:prstGeom prst="rect">
            <a:avLst/>
          </a:prstGeom>
          <a:solidFill>
            <a:srgbClr val="02A68A"/>
          </a:solidFill>
          <a:ln w="12700">
            <a:solidFill>
              <a:srgbClr val="02A68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10328" y="2880360"/>
            <a:ext cx="3758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A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TECHNIKA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910328" y="3136392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D9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Reálné číslo + záměrně vynechaný kontext = čtenář dostane pravdivý fakt ve lži z vynechání.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3977640"/>
            <a:ext cx="5120640" cy="777240"/>
          </a:xfrm>
          <a:prstGeom prst="rect">
            <a:avLst/>
          </a:prstGeom>
          <a:solidFill>
            <a:srgbClr val="001E18"/>
          </a:solidFill>
          <a:ln w="25400">
            <a:solidFill>
              <a:srgbClr val="02A68A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02920" y="397764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5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VERDIKT: Číslo je reálné, ale záměrně vytržené z kontextu tak, aby budilo dojem, který data nepodporují.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715000" y="3977640"/>
            <a:ext cx="3063240" cy="777240"/>
          </a:xfrm>
          <a:prstGeom prst="rect">
            <a:avLst/>
          </a:prstGeom>
          <a:solidFill>
            <a:srgbClr val="001E18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833872" y="3977640"/>
            <a:ext cx="2834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Kdy je číslo pravdivé a přesto lže? Zkuste najít příklad z vlastní zkušenosti.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810"/>
          </a:solidFill>
          <a:ln w="12700">
            <a:solidFill>
              <a:srgbClr val="05081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256032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0" kern="0" dirty="0">
                <a:solidFill>
                  <a:srgbClr val="E83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PŘÍPAD 3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640080" y="960120"/>
            <a:ext cx="7863840" cy="2651760"/>
          </a:xfrm>
          <a:prstGeom prst="rect">
            <a:avLst/>
          </a:prstGeom>
          <a:solidFill>
            <a:srgbClr val="131820"/>
          </a:solidFill>
          <a:ln w="19050">
            <a:solidFill>
              <a:srgbClr val="E83A4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960120"/>
            <a:ext cx="1920240" cy="347472"/>
          </a:xfrm>
          <a:prstGeom prst="rect">
            <a:avLst/>
          </a:prstGeom>
          <a:solidFill>
            <a:srgbClr val="E83A4B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96012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5F5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🗞️  NADPIS ČLÁNKU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6858000" y="960120"/>
            <a:ext cx="1645920" cy="347472"/>
          </a:xfrm>
          <a:prstGeom prst="rect">
            <a:avLst/>
          </a:prstGeom>
          <a:solidFill>
            <a:srgbClr val="162140"/>
          </a:solidFill>
          <a:ln w="6350">
            <a:solidFill>
              <a:srgbClr val="8888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0" y="960120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vzdělávací portál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822960" y="1371600"/>
            <a:ext cx="74980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F5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Studie potvrdila: Děti hrající videohry mají prokazatelně horší výsledky ve škole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2286000" y="3886200"/>
            <a:ext cx="4572000" cy="640080"/>
          </a:xfrm>
          <a:prstGeom prst="rect">
            <a:avLst/>
          </a:prstGeom>
          <a:solidFill>
            <a:srgbClr val="162140"/>
          </a:solidFill>
          <a:ln w="12700">
            <a:solidFill>
              <a:srgbClr val="E83A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286000" y="388620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Co si myslíte, že se v článku píše?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Bylo jednou jedno headline</dc:title>
  <dc:subject>PptxGenJS Presentation</dc:subject>
  <dc:creator>Faktomat.cz</dc:creator>
  <cp:lastModifiedBy>Faktomat.cz</cp:lastModifiedBy>
  <cp:revision>1</cp:revision>
  <dcterms:created xsi:type="dcterms:W3CDTF">2026-03-09T22:13:02Z</dcterms:created>
  <dcterms:modified xsi:type="dcterms:W3CDTF">2026-03-09T22:13:02Z</dcterms:modified>
</cp:coreProperties>
</file>