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731520"/>
            <a:ext cx="54864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ANATOMIE</a:t>
            </a:r>
            <a:endParaRPr lang="en-US" sz="4400" dirty="0"/>
          </a:p>
          <a:p>
            <a:pPr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CLICKBAITU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3017520"/>
            <a:ext cx="5029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Jak rozpoznat manipulativní titulky a nenaletět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31520" y="4114800"/>
            <a:ext cx="2011680" cy="41148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4114800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FAKTOSKOP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Diskuse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097280"/>
            <a:ext cx="8046720" cy="777240"/>
          </a:xfrm>
          <a:prstGeom prst="rect">
            <a:avLst/>
          </a:prstGeom>
          <a:solidFill>
            <a:srgbClr val="F5F3FF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097280"/>
            <a:ext cx="7498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Naletěl/a jsi někdy clickbaitu? Jak ses cítil/a potom?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" y="2057400"/>
            <a:ext cx="8046720" cy="77724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2057400"/>
            <a:ext cx="7498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clickbait vždycky špatný? Kde je hranice mezi zajímavým titulkem a manipulací?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48640" y="3017520"/>
            <a:ext cx="8046720" cy="777240"/>
          </a:xfrm>
          <a:prstGeom prst="rect">
            <a:avLst/>
          </a:prstGeom>
          <a:solidFill>
            <a:srgbClr val="F5F3FF"/>
          </a:solidFill>
          <a:ln/>
        </p:spPr>
      </p:sp>
      <p:sp>
        <p:nvSpPr>
          <p:cNvPr id="9" name="Text 7"/>
          <p:cNvSpPr/>
          <p:nvPr/>
        </p:nvSpPr>
        <p:spPr>
          <a:xfrm>
            <a:off x="914400" y="3017520"/>
            <a:ext cx="7498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Proč se clickbait šíří víc než seriózní zprávy?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3977640"/>
            <a:ext cx="8046720" cy="77724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3977640"/>
            <a:ext cx="749808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Jak bys vysvětlil/a kamarádovi, aby neklikal na clickbait?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48640" y="46634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Nejde o to najít správnou odpověď — jde o to přemýšlet.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 je clickbait?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1005840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Titulek navržený tak, aby tě donutil kliknout — i když obsah nestojí za přečtení.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18288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1828800"/>
            <a:ext cx="256032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256032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Přitáhne pozornost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29260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Silné emoce, šok, tajemství — mozek reaguje automaticky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383280" y="18288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383280" y="1828800"/>
            <a:ext cx="256032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1" name="Text 9"/>
          <p:cNvSpPr/>
          <p:nvPr/>
        </p:nvSpPr>
        <p:spPr>
          <a:xfrm>
            <a:off x="3566160" y="256032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Zamlčí podstatu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3566160" y="29260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Titulek slibuje, ale klíčovou informaci schová za kliknutí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17920" y="1828800"/>
            <a:ext cx="256032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217920" y="1828800"/>
            <a:ext cx="256032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0" y="2560320"/>
            <a:ext cx="21945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Vydělá peníze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6400800" y="2926080"/>
            <a:ext cx="21945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Každý klik = zobrazení reklam = příjem pro web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Proč na clickbait klikáme?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188720"/>
            <a:ext cx="8046720" cy="749808"/>
          </a:xfrm>
          <a:prstGeom prst="rect">
            <a:avLst/>
          </a:prstGeom>
          <a:solidFill>
            <a:srgbClr val="EDE9FE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243584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Mezera zvědavosti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914400" y="153619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Mozek nesnáší nedokončené informace — klikneme, abychom mezeru uzavřeli.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2057400"/>
            <a:ext cx="8046720" cy="749808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2112264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Emoční zkratka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240487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Strach a vztek vyřadí logické myšlení. Klikneme dřív, než se zamyslíme.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48640" y="2926080"/>
            <a:ext cx="8046720" cy="749808"/>
          </a:xfrm>
          <a:prstGeom prst="rect">
            <a:avLst/>
          </a:prstGeom>
          <a:solidFill>
            <a:srgbClr val="DBEAFE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2980944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Sociální tlak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914400" y="327355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Všichni o tom mluví! Nechceme být ti, kteří neví.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548640" y="3794760"/>
            <a:ext cx="8046720" cy="749808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849624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Falešná naléhavost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914400" y="4142232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Už jen dnes! Než to smažou! — pocit, že o něco přijdeme.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Rozpoznej clickbait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097280"/>
            <a:ext cx="3931920" cy="4572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10972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CLICKBAIT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1737360"/>
            <a:ext cx="3383280" cy="777240"/>
          </a:xfrm>
          <a:prstGeom prst="rect">
            <a:avLst/>
          </a:prstGeom>
          <a:solidFill>
            <a:srgbClr val="FEE2E2"/>
          </a:solidFill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Tuto potravinu jíte DENNĚ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zabíjí vás zevnitř!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2651760"/>
            <a:ext cx="3383280" cy="777240"/>
          </a:xfrm>
          <a:prstGeom prst="rect">
            <a:avLst/>
          </a:prstGeom>
          <a:solidFill>
            <a:srgbClr val="FEE2E2"/>
          </a:solidFill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Neuvěříte, co udělal tento politik!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Video, které MUSÍTE vidět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31520" y="3566160"/>
            <a:ext cx="3383280" cy="777240"/>
          </a:xfrm>
          <a:prstGeom prst="rect">
            <a:avLst/>
          </a:prstGeom>
          <a:solidFill>
            <a:srgbClr val="FEE2E2"/>
          </a:solidFill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Lékaři NECHTĚJÍ, abyste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věděli o tomto léku!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5488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54880" y="1097280"/>
            <a:ext cx="3931920" cy="4572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4754880" y="10972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SERIÓZNÍ TITULEK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5029200" y="1737360"/>
            <a:ext cx="3383280" cy="777240"/>
          </a:xfrm>
          <a:prstGeom prst="rect">
            <a:avLst/>
          </a:prstGeom>
          <a:solidFill>
            <a:srgbClr val="D1FAE5"/>
          </a:solidFill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Studie: Nadměrná konzumace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červených mas zvyšuje riziko.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0" y="2651760"/>
            <a:ext cx="3383280" cy="777240"/>
          </a:xfrm>
          <a:prstGeom prst="rect">
            <a:avLst/>
          </a:prstGeom>
          <a:solidFill>
            <a:srgbClr val="D1FAE5"/>
          </a:solidFill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Ministr odmítl návrh opozice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snížení DPH — jeho argumenty.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029200" y="3566160"/>
            <a:ext cx="3383280" cy="777240"/>
          </a:xfrm>
          <a:prstGeom prst="rect">
            <a:avLst/>
          </a:prstGeom>
          <a:solidFill>
            <a:srgbClr val="D1FAE5"/>
          </a:solidFill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Nový lék na migrénu získal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schválení SÚKL po klinickém testu.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 signálů clickbaitu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261872"/>
            <a:ext cx="502920" cy="50292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2618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1280160" y="1234440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Silné emoce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280160" y="15361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Strach, šok, vztek — místo faktů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548640" y="1901952"/>
            <a:ext cx="804672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48640" y="2011680"/>
            <a:ext cx="502920" cy="50292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01168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1280160" y="1984248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Nedokončená informace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280160" y="22860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Záměrně skrývá klíčový fakt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2651760"/>
            <a:ext cx="804672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48640" y="2761488"/>
            <a:ext cx="502920" cy="502920"/>
          </a:xfrm>
          <a:prstGeom prst="ellipse">
            <a:avLst/>
          </a:prstGeom>
          <a:solidFill>
            <a:srgbClr val="8B5CF6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2761488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280160" y="2734056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VELKÁ PÍSMENA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280160" y="3035808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ŠOKUJÍCÍ! NEVĚŘITELNÉ! — křičí na tebe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548640" y="3401568"/>
            <a:ext cx="804672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48640" y="3511296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" y="351129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1280160" y="3483864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Naléhavost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1280160" y="3785616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Sdílejte TEĎ! — tlak na rychlou akci</a:t>
            </a:r>
            <a:endParaRPr lang="en-US" sz="1300" dirty="0"/>
          </a:p>
        </p:txBody>
      </p:sp>
      <p:sp>
        <p:nvSpPr>
          <p:cNvPr id="23" name="Shape 21"/>
          <p:cNvSpPr/>
          <p:nvPr/>
        </p:nvSpPr>
        <p:spPr>
          <a:xfrm>
            <a:off x="548640" y="4151376"/>
            <a:ext cx="8046720" cy="0"/>
          </a:xfrm>
          <a:prstGeom prst="line">
            <a:avLst/>
          </a:prstGeom>
          <a:noFill/>
          <a:ln w="635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48640" y="4261104"/>
            <a:ext cx="502920" cy="502920"/>
          </a:xfrm>
          <a:prstGeom prst="ellipse">
            <a:avLst/>
          </a:prstGeom>
          <a:solidFill>
            <a:srgbClr val="1E293B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426110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1280160" y="4233672"/>
            <a:ext cx="2743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Chybí autor/zdroj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280160" y="4535424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Nevíš, kdo to napsal a proč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Proč to dělají?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548640" y="86868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Sleduj peníze — klik = reklama = příjem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1554480"/>
            <a:ext cx="18288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48640" y="3328416"/>
            <a:ext cx="182880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201168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Šokující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titulek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2377440" y="20116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64748B"/>
                </a:solidFill>
              </a:rPr>
              <a:t>→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2743200" y="1554480"/>
            <a:ext cx="18288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743200" y="3328416"/>
            <a:ext cx="18288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9"/>
          <p:cNvSpPr/>
          <p:nvPr/>
        </p:nvSpPr>
        <p:spPr>
          <a:xfrm>
            <a:off x="2834640" y="201168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Klik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0" y="20116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64748B"/>
                </a:solidFill>
              </a:rPr>
              <a:t>→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4937760" y="1554480"/>
            <a:ext cx="18288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937760" y="3328416"/>
            <a:ext cx="1828800" cy="5486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0" y="201168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Reklamy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stránce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6766560" y="20116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64748B"/>
                </a:solidFill>
              </a:rPr>
              <a:t>→</a:t>
            </a:r>
            <a:endParaRPr lang="en-US" sz="2400" dirty="0"/>
          </a:p>
        </p:txBody>
      </p:sp>
      <p:sp>
        <p:nvSpPr>
          <p:cNvPr id="17" name="Shape 15"/>
          <p:cNvSpPr/>
          <p:nvPr/>
        </p:nvSpPr>
        <p:spPr>
          <a:xfrm>
            <a:off x="7132320" y="1554480"/>
            <a:ext cx="1828800" cy="1828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132320" y="3328416"/>
            <a:ext cx="18288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9" name="Text 17"/>
          <p:cNvSpPr/>
          <p:nvPr/>
        </p:nvSpPr>
        <p:spPr>
          <a:xfrm>
            <a:off x="7223760" y="2011680"/>
            <a:ext cx="1645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Peníze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 web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840480"/>
            <a:ext cx="8046720" cy="91440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1" name="Text 19"/>
          <p:cNvSpPr/>
          <p:nvPr/>
        </p:nvSpPr>
        <p:spPr>
          <a:xfrm>
            <a:off x="731520" y="384048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Pozor: Nejde jen o peníze. Clickbait může šířit dezinformace, strach nebo nenávist.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Cvičení pro třídu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188720"/>
            <a:ext cx="804672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188720"/>
            <a:ext cx="54864" cy="109728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6" name="Shape 4"/>
          <p:cNvSpPr/>
          <p:nvPr/>
        </p:nvSpPr>
        <p:spPr>
          <a:xfrm>
            <a:off x="822960" y="1463040"/>
            <a:ext cx="457200" cy="45720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4630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463040" y="129844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Přepiš clickbait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463040" y="1627632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Vezmi clickbaitový titulek a přepiš ho jako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seriózní zprávu. Co se změnilo?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7680960" y="155448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48640" y="2423160"/>
            <a:ext cx="804672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548640" y="2423160"/>
            <a:ext cx="54864" cy="10972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3" name="Shape 11"/>
          <p:cNvSpPr/>
          <p:nvPr/>
        </p:nvSpPr>
        <p:spPr>
          <a:xfrm>
            <a:off x="822960" y="2697480"/>
            <a:ext cx="457200" cy="4572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26974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463040" y="25328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Najdi v reálu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463040" y="2862072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Otevři zpravodajský web. Najdi 3 clickbaitové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titulky a vysvětli, jaký signál používají.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7680960" y="278892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8640" y="3657600"/>
            <a:ext cx="804672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548640" y="3657600"/>
            <a:ext cx="54864" cy="109728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0" name="Shape 18"/>
          <p:cNvSpPr/>
          <p:nvPr/>
        </p:nvSpPr>
        <p:spPr>
          <a:xfrm>
            <a:off x="822960" y="3931920"/>
            <a:ext cx="457200" cy="45720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21" name="Text 19"/>
          <p:cNvSpPr/>
          <p:nvPr/>
        </p:nvSpPr>
        <p:spPr>
          <a:xfrm>
            <a:off x="822960" y="39319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463040" y="376732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Napiš vlastní clickbait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463040" y="4096512"/>
            <a:ext cx="54864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Vezmi nudnou zprávu a udělej z ní clickbait.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 jsi musel/a obětovat?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680960" y="4023360"/>
            <a:ext cx="822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min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Jak se bránit?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548640" y="1188720"/>
            <a:ext cx="3840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48640" y="1188720"/>
            <a:ext cx="384048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1371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Zastav 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22960" y="178308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Cítíš silnou emoci?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je signál — neklikej hned.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188720"/>
            <a:ext cx="3840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754880" y="1188720"/>
            <a:ext cx="3840480" cy="54864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0" name="Text 8"/>
          <p:cNvSpPr/>
          <p:nvPr/>
        </p:nvSpPr>
        <p:spPr>
          <a:xfrm>
            <a:off x="5029200" y="13716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Ověř zdroj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5029200" y="178308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Kdo to napsal? Znáš ten web?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tam jméno autora?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8640" y="3017520"/>
            <a:ext cx="3840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48640" y="3017520"/>
            <a:ext cx="38404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Text 12"/>
          <p:cNvSpPr/>
          <p:nvPr/>
        </p:nvSpPr>
        <p:spPr>
          <a:xfrm>
            <a:off x="822960" y="32004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Porovnej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822960" y="361188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Najdi stejnou zprávu na ČTK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nebo iROZHLAS. Souhlasí?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754880" y="3017520"/>
            <a:ext cx="38404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754880" y="3017520"/>
            <a:ext cx="384048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0" y="320040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Zamysli se</a:t>
            </a:r>
            <a:endParaRPr lang="en-US" sz="1700" dirty="0"/>
          </a:p>
        </p:txBody>
      </p:sp>
      <p:sp>
        <p:nvSpPr>
          <p:cNvPr id="19" name="Text 17"/>
          <p:cNvSpPr/>
          <p:nvPr/>
        </p:nvSpPr>
        <p:spPr>
          <a:xfrm>
            <a:off x="5029200" y="3611880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Proč mi to ukazují?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 chtějí, abych udělal/a?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Vezmi si s sebou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1280160"/>
            <a:ext cx="8046720" cy="68580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4" name="Text 2"/>
          <p:cNvSpPr/>
          <p:nvPr/>
        </p:nvSpPr>
        <p:spPr>
          <a:xfrm>
            <a:off x="914400" y="128016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Clickbait zneužívá emoce a zvědavost — tvůj mozek reaguje automaticky.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548640" y="2148840"/>
            <a:ext cx="8046720" cy="68580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6" name="Text 4"/>
          <p:cNvSpPr/>
          <p:nvPr/>
        </p:nvSpPr>
        <p:spPr>
          <a:xfrm>
            <a:off x="914400" y="214884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signálů: silné emoce, nedokončená info, VELKÁ PÍSMENA, naléhavost, chybí zdroj.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3017520"/>
            <a:ext cx="8046720" cy="68580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301752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Vždy se zeptej: Kdo to napsal? Proč? Kde to ověřím?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3886200"/>
            <a:ext cx="8046720" cy="68580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3886200"/>
            <a:ext cx="73152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Ověřovací weby: demagog.cz · manipulatori.cz · overovna.irozhlas.cz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2286000" y="4297680"/>
            <a:ext cx="4572000" cy="548640"/>
          </a:xfrm>
          <a:prstGeom prst="rect">
            <a:avLst/>
          </a:prstGeom>
          <a:solidFill>
            <a:srgbClr val="2563EB"/>
          </a:solidFill>
          <a:ln/>
        </p:spPr>
      </p:sp>
      <p:sp>
        <p:nvSpPr>
          <p:cNvPr id="12" name="Text 10"/>
          <p:cNvSpPr/>
          <p:nvPr/>
        </p:nvSpPr>
        <p:spPr>
          <a:xfrm>
            <a:off x="2286000" y="4297680"/>
            <a:ext cx="457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Další materiály: faktoskop.cz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Anatomie clickbaitu</dc:title>
  <dc:subject>PptxGenJS Presentation</dc:subject>
  <dc:creator>Faktoskop</dc:creator>
  <cp:lastModifiedBy>Faktoskop</cp:lastModifiedBy>
  <cp:revision>1</cp:revision>
  <dcterms:created xsi:type="dcterms:W3CDTF">2026-03-10T11:22:14Z</dcterms:created>
  <dcterms:modified xsi:type="dcterms:W3CDTF">2026-03-10T11:22:14Z</dcterms:modified>
</cp:coreProperties>
</file>